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7" r:id="rId2"/>
    <p:sldId id="258" r:id="rId3"/>
    <p:sldId id="307" r:id="rId4"/>
    <p:sldId id="286" r:id="rId5"/>
    <p:sldId id="324" r:id="rId6"/>
    <p:sldId id="287" r:id="rId7"/>
    <p:sldId id="309" r:id="rId8"/>
    <p:sldId id="311" r:id="rId9"/>
    <p:sldId id="312" r:id="rId10"/>
    <p:sldId id="316" r:id="rId11"/>
    <p:sldId id="313" r:id="rId12"/>
    <p:sldId id="325" r:id="rId13"/>
    <p:sldId id="326" r:id="rId14"/>
    <p:sldId id="327" r:id="rId15"/>
    <p:sldId id="314" r:id="rId16"/>
    <p:sldId id="317" r:id="rId17"/>
    <p:sldId id="315" r:id="rId18"/>
    <p:sldId id="318" r:id="rId19"/>
    <p:sldId id="328" r:id="rId20"/>
    <p:sldId id="319" r:id="rId21"/>
    <p:sldId id="321" r:id="rId22"/>
    <p:sldId id="280" r:id="rId23"/>
    <p:sldId id="305" r:id="rId24"/>
    <p:sldId id="283" r:id="rId25"/>
    <p:sldId id="293" r:id="rId26"/>
    <p:sldId id="294" r:id="rId27"/>
    <p:sldId id="295" r:id="rId28"/>
    <p:sldId id="296" r:id="rId29"/>
    <p:sldId id="297" r:id="rId3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3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D56A71B-7D64-4BA8-ACC0-A1D35735A128}" type="datetimeFigureOut">
              <a:rPr lang="ar-IQ" smtClean="0"/>
              <a:t>02/05/1440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02F871-9BF9-4B3B-959D-2EB336DA9E9F}" type="slidenum">
              <a:rPr lang="ar-IQ" smtClean="0"/>
              <a:t>‹#›</a:t>
            </a:fld>
            <a:endParaRPr lang="ar-IQ"/>
          </a:p>
        </p:txBody>
      </p:sp>
    </p:spTree>
    <p:extLst>
      <p:ext uri="{BB962C8B-B14F-4D97-AF65-F5344CB8AC3E}">
        <p14:creationId xmlns:p14="http://schemas.microsoft.com/office/powerpoint/2010/main" val="30713891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902F871-9BF9-4B3B-959D-2EB336DA9E9F}" type="slidenum">
              <a:rPr lang="ar-IQ" smtClean="0"/>
              <a:t>17</a:t>
            </a:fld>
            <a:endParaRPr lang="ar-IQ"/>
          </a:p>
        </p:txBody>
      </p:sp>
    </p:spTree>
    <p:extLst>
      <p:ext uri="{BB962C8B-B14F-4D97-AF65-F5344CB8AC3E}">
        <p14:creationId xmlns:p14="http://schemas.microsoft.com/office/powerpoint/2010/main" val="143140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FEB5FBC-A3B1-4D56-839C-82C8D903B7EA}" type="datetimeFigureOut">
              <a:rPr lang="ar-IQ" smtClean="0"/>
              <a:t>02/05/1440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126715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FEB5FBC-A3B1-4D56-839C-82C8D903B7EA}" type="datetimeFigureOut">
              <a:rPr lang="ar-IQ" smtClean="0"/>
              <a:t>02/05/1440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19054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FEB5FBC-A3B1-4D56-839C-82C8D903B7EA}" type="datetimeFigureOut">
              <a:rPr lang="ar-IQ" smtClean="0"/>
              <a:t>02/05/1440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52979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FEB5FBC-A3B1-4D56-839C-82C8D903B7EA}" type="datetimeFigureOut">
              <a:rPr lang="ar-IQ" smtClean="0"/>
              <a:t>02/05/1440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362688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FEB5FBC-A3B1-4D56-839C-82C8D903B7EA}" type="datetimeFigureOut">
              <a:rPr lang="ar-IQ" smtClean="0"/>
              <a:t>02/05/1440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335957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FEB5FBC-A3B1-4D56-839C-82C8D903B7EA}" type="datetimeFigureOut">
              <a:rPr lang="ar-IQ" smtClean="0"/>
              <a:t>02/05/1440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58252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FEB5FBC-A3B1-4D56-839C-82C8D903B7EA}" type="datetimeFigureOut">
              <a:rPr lang="ar-IQ" smtClean="0"/>
              <a:t>02/05/1440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31808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FEB5FBC-A3B1-4D56-839C-82C8D903B7EA}" type="datetimeFigureOut">
              <a:rPr lang="ar-IQ" smtClean="0"/>
              <a:t>02/05/1440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1997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FEB5FBC-A3B1-4D56-839C-82C8D903B7EA}" type="datetimeFigureOut">
              <a:rPr lang="ar-IQ" smtClean="0"/>
              <a:t>02/05/1440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370573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FEB5FBC-A3B1-4D56-839C-82C8D903B7EA}" type="datetimeFigureOut">
              <a:rPr lang="ar-IQ" smtClean="0"/>
              <a:t>02/05/1440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185917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FEB5FBC-A3B1-4D56-839C-82C8D903B7EA}" type="datetimeFigureOut">
              <a:rPr lang="ar-IQ" smtClean="0"/>
              <a:t>02/05/1440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57431F7-856D-49D5-BD8B-11F8DA378963}" type="slidenum">
              <a:rPr lang="ar-IQ" smtClean="0"/>
              <a:t>‹#›</a:t>
            </a:fld>
            <a:endParaRPr lang="ar-IQ"/>
          </a:p>
        </p:txBody>
      </p:sp>
    </p:spTree>
    <p:extLst>
      <p:ext uri="{BB962C8B-B14F-4D97-AF65-F5344CB8AC3E}">
        <p14:creationId xmlns:p14="http://schemas.microsoft.com/office/powerpoint/2010/main" val="279146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EB5FBC-A3B1-4D56-839C-82C8D903B7EA}" type="datetimeFigureOut">
              <a:rPr lang="ar-IQ" smtClean="0"/>
              <a:t>02/05/1440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57431F7-856D-49D5-BD8B-11F8DA378963}" type="slidenum">
              <a:rPr lang="ar-IQ" smtClean="0"/>
              <a:t>‹#›</a:t>
            </a:fld>
            <a:endParaRPr lang="ar-IQ"/>
          </a:p>
        </p:txBody>
      </p:sp>
    </p:spTree>
    <p:extLst>
      <p:ext uri="{BB962C8B-B14F-4D97-AF65-F5344CB8AC3E}">
        <p14:creationId xmlns:p14="http://schemas.microsoft.com/office/powerpoint/2010/main" val="2842543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62674"/>
          </a:xfrm>
        </p:spPr>
        <p:txBody>
          <a:bodyPr>
            <a:normAutofit/>
          </a:bodyPr>
          <a:lstStyle/>
          <a:p>
            <a:r>
              <a:rPr lang="en-US" sz="2800" dirty="0" smtClean="0"/>
              <a:t/>
            </a:r>
            <a:br>
              <a:rPr lang="en-US" sz="2800" dirty="0" smtClean="0"/>
            </a:br>
            <a:r>
              <a:rPr lang="en-US" sz="2800" dirty="0" smtClean="0"/>
              <a:t>instrumentation </a:t>
            </a:r>
            <a:br>
              <a:rPr lang="en-US" sz="2800" dirty="0" smtClean="0"/>
            </a:br>
            <a:r>
              <a:rPr lang="en-US" sz="2800" dirty="0" smtClean="0"/>
              <a:t>Mass spectrometry</a:t>
            </a:r>
            <a:br>
              <a:rPr lang="en-US" sz="2800" dirty="0" smtClean="0"/>
            </a:br>
            <a:r>
              <a:rPr lang="en-US" sz="2800" dirty="0" err="1" smtClean="0"/>
              <a:t>Dr</a:t>
            </a:r>
            <a:r>
              <a:rPr lang="en-US" sz="2800" dirty="0" smtClean="0"/>
              <a:t>: </a:t>
            </a:r>
            <a:r>
              <a:rPr lang="en-US" sz="2800" dirty="0" err="1" smtClean="0"/>
              <a:t>leaqaa</a:t>
            </a:r>
            <a:r>
              <a:rPr lang="en-US" sz="2800" dirty="0" smtClean="0"/>
              <a:t> </a:t>
            </a:r>
            <a:r>
              <a:rPr lang="en-US" sz="2800" dirty="0" err="1" smtClean="0"/>
              <a:t>Abd</a:t>
            </a:r>
            <a:r>
              <a:rPr lang="en-US" sz="2800" dirty="0" smtClean="0"/>
              <a:t> Al-</a:t>
            </a:r>
            <a:r>
              <a:rPr lang="en-US" sz="2800" dirty="0" err="1" smtClean="0"/>
              <a:t>Redha</a:t>
            </a:r>
            <a:endParaRPr lang="ar-IQ" sz="2800" dirty="0"/>
          </a:p>
        </p:txBody>
      </p:sp>
    </p:spTree>
    <p:extLst>
      <p:ext uri="{BB962C8B-B14F-4D97-AF65-F5344CB8AC3E}">
        <p14:creationId xmlns:p14="http://schemas.microsoft.com/office/powerpoint/2010/main" val="136005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6178698"/>
          </a:xfrm>
        </p:spPr>
        <p:txBody>
          <a:bodyPr>
            <a:normAutofit/>
          </a:bodyPr>
          <a:lstStyle/>
          <a:p>
            <a:endParaRPr lang="ar-IQ" sz="28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5568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810546"/>
          </a:xfrm>
        </p:spPr>
        <p:txBody>
          <a:bodyPr/>
          <a:lstStyle/>
          <a:p>
            <a:endParaRPr lang="ar-IQ"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909638"/>
            <a:ext cx="877252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508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314602"/>
          </a:xfrm>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3627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48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776288"/>
            <a:ext cx="820102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96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386610"/>
          </a:xfrm>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409700"/>
            <a:ext cx="80676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790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6322714"/>
          </a:xfrm>
        </p:spPr>
        <p:txBody>
          <a:bodyPr>
            <a:normAutofit fontScale="90000"/>
          </a:bodyPr>
          <a:lstStyle/>
          <a:p>
            <a:pPr algn="l"/>
            <a:r>
              <a:rPr lang="ar-IQ" sz="2400" dirty="0" smtClean="0"/>
              <a:t> </a:t>
            </a:r>
            <a:r>
              <a:rPr lang="en-US" sz="2400" dirty="0" smtClean="0"/>
              <a:t/>
            </a:r>
            <a:br>
              <a:rPr lang="en-US" sz="2400" dirty="0" smtClean="0"/>
            </a:br>
            <a:r>
              <a:rPr lang="en-US" sz="2400" dirty="0" smtClean="0">
                <a:solidFill>
                  <a:srgbClr val="FF0000"/>
                </a:solidFill>
              </a:rPr>
              <a:t>2- </a:t>
            </a:r>
            <a:r>
              <a:rPr lang="en-US" sz="2400" dirty="0" err="1" smtClean="0">
                <a:solidFill>
                  <a:srgbClr val="FF0000"/>
                </a:solidFill>
              </a:rPr>
              <a:t>Heterolytic</a:t>
            </a:r>
            <a:r>
              <a:rPr lang="en-US" sz="2400" dirty="0" smtClean="0">
                <a:solidFill>
                  <a:srgbClr val="FF0000"/>
                </a:solidFill>
              </a:rPr>
              <a:t> cleavage:</a:t>
            </a:r>
            <a:br>
              <a:rPr lang="en-US" sz="2400" dirty="0" smtClean="0">
                <a:solidFill>
                  <a:srgbClr val="FF0000"/>
                </a:solidFill>
              </a:rPr>
            </a:br>
            <a:r>
              <a:rPr lang="en-US" sz="2400" dirty="0" smtClean="0"/>
              <a:t>*Alkyl halide :                                                                                                     </a:t>
            </a:r>
            <a:r>
              <a:rPr lang="ar-IQ" sz="2400" dirty="0" smtClean="0"/>
              <a:t> </a:t>
            </a:r>
            <a:br>
              <a:rPr lang="ar-IQ" sz="2400" dirty="0" smtClean="0"/>
            </a:br>
            <a:r>
              <a:rPr lang="ar-IQ" sz="2400" dirty="0"/>
              <a:t/>
            </a:r>
            <a:br>
              <a:rPr lang="ar-IQ" sz="2400" dirty="0"/>
            </a:br>
            <a:r>
              <a:rPr lang="ar-IQ" sz="2400" dirty="0" smtClean="0"/>
              <a:t/>
            </a:r>
            <a:br>
              <a:rPr lang="ar-IQ" sz="2400" dirty="0" smtClean="0"/>
            </a:br>
            <a:r>
              <a:rPr lang="ar-IQ" sz="2400" dirty="0"/>
              <a:t/>
            </a:r>
            <a:br>
              <a:rPr lang="ar-IQ" sz="2400" dirty="0"/>
            </a:br>
            <a:r>
              <a:rPr lang="ar-IQ" sz="2400" dirty="0" smtClean="0"/>
              <a:t/>
            </a:r>
            <a:br>
              <a:rPr lang="ar-IQ" sz="2400" dirty="0" smtClean="0"/>
            </a:br>
            <a:r>
              <a:rPr lang="en-US" sz="2400" dirty="0" smtClean="0"/>
              <a:t>* Alcohol: </a:t>
            </a:r>
            <a:br>
              <a:rPr lang="en-US" sz="2400" dirty="0" smtClean="0"/>
            </a:br>
            <a:r>
              <a:rPr lang="en-US" sz="2400" dirty="0"/>
              <a:t/>
            </a:r>
            <a:br>
              <a:rPr lang="en-US" sz="2400" dirty="0"/>
            </a:br>
            <a:r>
              <a:rPr lang="en-US" sz="2400" dirty="0" smtClean="0"/>
              <a:t/>
            </a:r>
            <a:br>
              <a:rPr lang="en-US" sz="2400" dirty="0" smtClean="0"/>
            </a:br>
            <a:r>
              <a:rPr lang="en-US" sz="2400" dirty="0" smtClean="0"/>
              <a:t>                                                   =   </a:t>
            </a:r>
            <a:r>
              <a:rPr lang="en-US" sz="2400" dirty="0"/>
              <a:t/>
            </a:r>
            <a:br>
              <a:rPr lang="en-US" sz="2400" dirty="0"/>
            </a:br>
            <a:r>
              <a:rPr lang="en-US" sz="2400" dirty="0" smtClean="0"/>
              <a:t/>
            </a:r>
            <a:br>
              <a:rPr lang="en-US" sz="2400" dirty="0" smtClean="0"/>
            </a:br>
            <a:r>
              <a:rPr lang="en-US" sz="2400" dirty="0" smtClean="0"/>
              <a:t/>
            </a:r>
            <a:br>
              <a:rPr lang="en-US" sz="2400" dirty="0" smtClean="0"/>
            </a:br>
            <a:r>
              <a:rPr lang="ar-IQ" sz="2400" dirty="0" smtClean="0"/>
              <a:t/>
            </a:r>
            <a:br>
              <a:rPr lang="ar-IQ" sz="2400" dirty="0" smtClean="0"/>
            </a:br>
            <a:r>
              <a:rPr lang="ar-IQ" sz="2400" dirty="0" smtClean="0"/>
              <a:t/>
            </a:r>
            <a:br>
              <a:rPr lang="ar-IQ" sz="2400" dirty="0" smtClean="0"/>
            </a:br>
            <a:r>
              <a:rPr lang="en-US" sz="2400" dirty="0" smtClean="0"/>
              <a:t>Ethers</a:t>
            </a:r>
            <a:r>
              <a:rPr lang="ar-IQ" sz="2400" dirty="0" smtClean="0"/>
              <a:t>*</a:t>
            </a:r>
            <a:br>
              <a:rPr lang="ar-IQ" sz="2400" dirty="0" smtClean="0"/>
            </a:br>
            <a:r>
              <a:rPr lang="ar-IQ" sz="2400" dirty="0" smtClean="0"/>
              <a:t/>
            </a:r>
            <a:br>
              <a:rPr lang="ar-IQ" sz="2400" dirty="0" smtClean="0"/>
            </a:br>
            <a:endParaRPr lang="ar-IQ"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501034"/>
            <a:ext cx="34290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96752"/>
            <a:ext cx="53244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511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a:bodyPr>
          <a:lstStyle/>
          <a:p>
            <a:endParaRPr lang="ar-IQ"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32" y="692696"/>
            <a:ext cx="81724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91" y="2204864"/>
            <a:ext cx="7200799" cy="189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21088"/>
            <a:ext cx="7305675" cy="196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099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dirty="0" smtClean="0"/>
              <a:t> * </a:t>
            </a:r>
            <a:r>
              <a:rPr lang="en-US" sz="2400" b="1" dirty="0" smtClean="0">
                <a:solidFill>
                  <a:srgbClr val="FF0000"/>
                </a:solidFill>
              </a:rPr>
              <a:t>Rearrangement reactions accompanied by transfer of atoms</a:t>
            </a:r>
            <a:r>
              <a:rPr lang="en-US" sz="2400" dirty="0" smtClean="0"/>
              <a:t>:</a:t>
            </a:r>
            <a:br>
              <a:rPr lang="en-US" sz="2400" dirty="0" smtClean="0"/>
            </a:br>
            <a:r>
              <a:rPr lang="en-US" sz="2400" dirty="0"/>
              <a:t> </a:t>
            </a:r>
            <a:r>
              <a:rPr lang="en-US" sz="2400" dirty="0" smtClean="0"/>
              <a:t>  </a:t>
            </a:r>
            <a:r>
              <a:rPr lang="en-US" sz="2400" dirty="0" smtClean="0">
                <a:effectLst>
                  <a:outerShdw blurRad="38100" dist="38100" dir="2700000" algn="tl">
                    <a:srgbClr val="000000">
                      <a:alpha val="43137"/>
                    </a:srgbClr>
                  </a:outerShdw>
                </a:effectLst>
              </a:rPr>
              <a:t>1- Scrambling                                           </a:t>
            </a:r>
            <a:r>
              <a:rPr lang="en-US" sz="2400" dirty="0" smtClean="0"/>
              <a:t/>
            </a:r>
            <a:br>
              <a:rPr lang="en-US" sz="2400" dirty="0" smtClean="0"/>
            </a:br>
            <a:r>
              <a:rPr lang="en-US" sz="2400" dirty="0" smtClean="0"/>
              <a:t>fragmentation giving rise to</a:t>
            </a:r>
            <a:r>
              <a:rPr lang="en-US" sz="2400" u="sng" dirty="0" smtClean="0">
                <a:solidFill>
                  <a:schemeClr val="tx2">
                    <a:lumMod val="75000"/>
                  </a:schemeClr>
                </a:solidFill>
              </a:rPr>
              <a:t> </a:t>
            </a:r>
            <a:r>
              <a:rPr lang="en-US" sz="2400" b="1" u="sng" dirty="0" smtClean="0">
                <a:solidFill>
                  <a:schemeClr val="tx2">
                    <a:lumMod val="75000"/>
                  </a:schemeClr>
                </a:solidFill>
              </a:rPr>
              <a:t>stable carbocation</a:t>
            </a:r>
            <a:r>
              <a:rPr lang="en-US" sz="2400" b="1" dirty="0" smtClean="0"/>
              <a:t>:   </a:t>
            </a:r>
            <a:r>
              <a:rPr lang="en-US" sz="2400" b="1" dirty="0"/>
              <a:t/>
            </a:r>
            <a:br>
              <a:rPr lang="en-US" sz="2400" b="1" dirty="0"/>
            </a:br>
            <a:r>
              <a:rPr lang="en-US" sz="2400" b="1" dirty="0" smtClean="0"/>
              <a:t> ex-   M⁺  from </a:t>
            </a:r>
            <a:r>
              <a:rPr lang="en-US" sz="2400" b="1" dirty="0" smtClean="0">
                <a:solidFill>
                  <a:schemeClr val="accent4"/>
                </a:solidFill>
              </a:rPr>
              <a:t>Alkyl </a:t>
            </a:r>
            <a:r>
              <a:rPr lang="en-US" sz="2400" b="1" dirty="0" err="1" smtClean="0">
                <a:solidFill>
                  <a:schemeClr val="accent4"/>
                </a:solidFill>
              </a:rPr>
              <a:t>benzen</a:t>
            </a:r>
            <a:r>
              <a:rPr lang="en-US" sz="2400" b="1" dirty="0" smtClean="0">
                <a:solidFill>
                  <a:schemeClr val="accent4"/>
                </a:solidFill>
              </a:rPr>
              <a:t> undergoes at </a:t>
            </a:r>
            <a:r>
              <a:rPr lang="en-US" sz="2400" b="1" dirty="0" err="1" smtClean="0">
                <a:solidFill>
                  <a:schemeClr val="accent4"/>
                </a:solidFill>
              </a:rPr>
              <a:t>benzylic</a:t>
            </a:r>
            <a:r>
              <a:rPr lang="en-US" sz="2400" b="1" dirty="0" smtClean="0">
                <a:solidFill>
                  <a:schemeClr val="accent4"/>
                </a:solidFill>
              </a:rPr>
              <a:t> bond and final product is 7 membered cyclic ion known as </a:t>
            </a:r>
            <a:br>
              <a:rPr lang="en-US" sz="2400" b="1" dirty="0" smtClean="0">
                <a:solidFill>
                  <a:schemeClr val="accent4"/>
                </a:solidFill>
              </a:rPr>
            </a:br>
            <a:r>
              <a:rPr lang="en-US" sz="2400" b="1" dirty="0" smtClean="0"/>
              <a:t/>
            </a:r>
            <a:br>
              <a:rPr lang="en-US" sz="2400" b="1" dirty="0" smtClean="0"/>
            </a:br>
            <a:r>
              <a:rPr lang="en-US" sz="2400" b="1" dirty="0"/>
              <a:t> </a:t>
            </a:r>
            <a:r>
              <a:rPr lang="en-US" sz="2400" b="1" dirty="0" smtClean="0"/>
              <a:t>      </a:t>
            </a:r>
            <a:r>
              <a:rPr lang="en-US" sz="2800" b="1" dirty="0" err="1" smtClean="0">
                <a:solidFill>
                  <a:srgbClr val="FF0000"/>
                </a:solidFill>
              </a:rPr>
              <a:t>Tropylium</a:t>
            </a:r>
            <a:r>
              <a:rPr lang="en-US" sz="2800" b="1" dirty="0" smtClean="0">
                <a:solidFill>
                  <a:srgbClr val="FF0000"/>
                </a:solidFill>
              </a:rPr>
              <a:t> ion</a:t>
            </a:r>
            <a:br>
              <a:rPr lang="en-US" sz="2800" b="1" dirty="0" smtClean="0">
                <a:solidFill>
                  <a:srgbClr val="FF0000"/>
                </a:solidFill>
              </a:rPr>
            </a:br>
            <a:r>
              <a:rPr lang="en-US" sz="2800" b="1" dirty="0">
                <a:solidFill>
                  <a:srgbClr val="FF0000"/>
                </a:solidFill>
              </a:rPr>
              <a:t/>
            </a:r>
            <a:br>
              <a:rPr lang="en-US" sz="2800" b="1" dirty="0">
                <a:solidFill>
                  <a:srgbClr val="FF0000"/>
                </a:solidFill>
              </a:rPr>
            </a:br>
            <a:r>
              <a:rPr lang="en-US" sz="2800" b="1" dirty="0" smtClean="0">
                <a:solidFill>
                  <a:srgbClr val="FF0000"/>
                </a:solidFill>
              </a:rPr>
              <a:t/>
            </a:r>
            <a:br>
              <a:rPr lang="en-US" sz="2800" b="1" dirty="0" smtClean="0">
                <a:solidFill>
                  <a:srgbClr val="FF0000"/>
                </a:solidFill>
              </a:rPr>
            </a:br>
            <a:r>
              <a:rPr lang="en-US" sz="2800" b="1" dirty="0">
                <a:solidFill>
                  <a:srgbClr val="FF0000"/>
                </a:solidFill>
              </a:rPr>
              <a:t/>
            </a:r>
            <a:br>
              <a:rPr lang="en-US" sz="2800" b="1" dirty="0">
                <a:solidFill>
                  <a:srgbClr val="FF0000"/>
                </a:solidFill>
              </a:rPr>
            </a:br>
            <a:r>
              <a:rPr lang="en-US" sz="2800" b="1" dirty="0" smtClean="0">
                <a:solidFill>
                  <a:srgbClr val="FF0000"/>
                </a:solidFill>
              </a:rPr>
              <a:t/>
            </a:r>
            <a:br>
              <a:rPr lang="en-US" sz="2800" b="1" dirty="0" smtClean="0">
                <a:solidFill>
                  <a:srgbClr val="FF0000"/>
                </a:solidFill>
              </a:rPr>
            </a:br>
            <a:r>
              <a:rPr lang="en-US" sz="2800" b="1" dirty="0">
                <a:solidFill>
                  <a:srgbClr val="FF0000"/>
                </a:solidFill>
              </a:rPr>
              <a:t/>
            </a:r>
            <a:br>
              <a:rPr lang="en-US" sz="2800" b="1" dirty="0">
                <a:solidFill>
                  <a:srgbClr val="FF0000"/>
                </a:solidFill>
              </a:rPr>
            </a:br>
            <a:r>
              <a:rPr lang="en-US" sz="2800" b="1" dirty="0" smtClean="0">
                <a:solidFill>
                  <a:srgbClr val="FF0000"/>
                </a:solidFill>
              </a:rPr>
              <a:t/>
            </a:r>
            <a:br>
              <a:rPr lang="en-US" sz="2800" b="1" dirty="0" smtClean="0">
                <a:solidFill>
                  <a:srgbClr val="FF0000"/>
                </a:solidFill>
              </a:rPr>
            </a:br>
            <a:endParaRPr lang="ar-IQ" sz="2800" b="1" dirty="0">
              <a:solidFill>
                <a:srgbClr val="FF0000"/>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717032"/>
            <a:ext cx="57150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997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7"/>
            <a:ext cx="9036496" cy="6583363"/>
          </a:xfrm>
        </p:spPr>
        <p:txBody>
          <a:bodyPr>
            <a:normAutofit fontScale="90000"/>
          </a:bodyPr>
          <a:lstStyle/>
          <a:p>
            <a:pPr algn="l"/>
            <a:r>
              <a:rPr lang="ar-IQ" sz="3200" dirty="0" smtClean="0"/>
              <a:t>  </a:t>
            </a:r>
            <a:r>
              <a:rPr lang="ar-IQ" sz="3200" dirty="0"/>
              <a:t> </a:t>
            </a:r>
            <a:r>
              <a:rPr lang="ar-IQ" sz="3200" dirty="0" smtClean="0"/>
              <a:t>   </a:t>
            </a:r>
            <a:br>
              <a:rPr lang="ar-IQ" sz="3200" dirty="0" smtClean="0"/>
            </a:br>
            <a:r>
              <a:rPr lang="en-US" sz="3200" dirty="0" smtClean="0"/>
              <a:t>3- </a:t>
            </a:r>
            <a:r>
              <a:rPr lang="en-US" sz="3200" dirty="0" err="1" smtClean="0"/>
              <a:t>McLafferty</a:t>
            </a:r>
            <a:r>
              <a:rPr lang="en-US" sz="3200" dirty="0" smtClean="0"/>
              <a:t> rearrangement:</a:t>
            </a:r>
            <a:br>
              <a:rPr lang="en-US" sz="3200" dirty="0" smtClean="0"/>
            </a:br>
            <a:r>
              <a:rPr lang="en-US" sz="2400" dirty="0" smtClean="0"/>
              <a:t>(</a:t>
            </a:r>
            <a:r>
              <a:rPr lang="en-US" sz="2400" dirty="0" err="1" smtClean="0"/>
              <a:t>intramolecular</a:t>
            </a:r>
            <a:r>
              <a:rPr lang="en-US" sz="2400" dirty="0" smtClean="0"/>
              <a:t> atomic </a:t>
            </a:r>
            <a:r>
              <a:rPr lang="en-US" sz="2400" dirty="0" err="1" smtClean="0"/>
              <a:t>rearrangment</a:t>
            </a:r>
            <a:r>
              <a:rPr lang="en-US" sz="2400" dirty="0" smtClean="0"/>
              <a:t>)     </a:t>
            </a:r>
            <a:br>
              <a:rPr lang="en-US" sz="2400" dirty="0" smtClean="0"/>
            </a:br>
            <a:r>
              <a:rPr lang="en-US" sz="2400" dirty="0" smtClean="0"/>
              <a:t>* must have  </a:t>
            </a:r>
            <a:r>
              <a:rPr lang="el-GR" sz="2400" dirty="0" smtClean="0"/>
              <a:t>γ</a:t>
            </a:r>
            <a:r>
              <a:rPr lang="en-US" sz="2400" dirty="0" smtClean="0"/>
              <a:t>-H = an unsaturation point</a:t>
            </a:r>
            <a:br>
              <a:rPr lang="en-US" sz="2400" dirty="0" smtClean="0"/>
            </a:br>
            <a:r>
              <a:rPr lang="en-US" sz="2400" dirty="0"/>
              <a:t/>
            </a:r>
            <a:br>
              <a:rPr lang="en-US" sz="2400" dirty="0"/>
            </a:br>
            <a:r>
              <a:rPr lang="ar-IQ" sz="2400" dirty="0" smtClean="0"/>
              <a:t/>
            </a:r>
            <a:br>
              <a:rPr lang="ar-IQ"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3200" dirty="0" smtClean="0"/>
              <a:t/>
            </a:r>
            <a:br>
              <a:rPr lang="en-US" sz="3200" dirty="0" smtClean="0"/>
            </a:br>
            <a:r>
              <a:rPr lang="en-US" sz="3200" dirty="0"/>
              <a:t/>
            </a:r>
            <a:br>
              <a:rPr lang="en-US" sz="3200" dirty="0"/>
            </a:br>
            <a:r>
              <a:rPr lang="en-US" sz="3200" dirty="0" smtClean="0"/>
              <a:t/>
            </a:r>
            <a:br>
              <a:rPr lang="en-US" sz="3200" dirty="0" smtClean="0"/>
            </a:br>
            <a:endParaRPr lang="ar-IQ"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61048"/>
            <a:ext cx="853244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16832"/>
            <a:ext cx="3485182" cy="177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039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76672"/>
            <a:ext cx="8229600" cy="5688632"/>
          </a:xfrm>
        </p:spPr>
        <p:txBody>
          <a:bodyPr/>
          <a:lstStyle/>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268760"/>
            <a:ext cx="8104187" cy="375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37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620688"/>
            <a:ext cx="8229600" cy="5832648"/>
          </a:xfrm>
        </p:spPr>
        <p:txBody>
          <a:bodyPr>
            <a:normAutofit/>
          </a:bodyPr>
          <a:lstStyle/>
          <a:p>
            <a:pPr algn="l"/>
            <a:r>
              <a:rPr lang="en-US" sz="2800" dirty="0" smtClean="0"/>
              <a:t>* </a:t>
            </a:r>
            <a:r>
              <a:rPr lang="en-US" sz="2800" dirty="0" smtClean="0">
                <a:solidFill>
                  <a:srgbClr val="FF0000"/>
                </a:solidFill>
              </a:rPr>
              <a:t> (MS) </a:t>
            </a:r>
            <a:r>
              <a:rPr lang="en-US" sz="2800" dirty="0">
                <a:solidFill>
                  <a:srgbClr val="FF0000"/>
                </a:solidFill>
              </a:rPr>
              <a:t>i</a:t>
            </a:r>
            <a:r>
              <a:rPr lang="en-US" sz="2800" dirty="0" smtClean="0">
                <a:solidFill>
                  <a:srgbClr val="FF0000"/>
                </a:solidFill>
              </a:rPr>
              <a:t>s super potent technique</a:t>
            </a:r>
            <a:br>
              <a:rPr lang="en-US" sz="2800" dirty="0" smtClean="0">
                <a:solidFill>
                  <a:srgbClr val="FF0000"/>
                </a:solidFill>
              </a:rPr>
            </a:br>
            <a:r>
              <a:rPr lang="en-US" sz="2800" dirty="0" smtClean="0">
                <a:solidFill>
                  <a:srgbClr val="FF0000"/>
                </a:solidFill>
              </a:rPr>
              <a:t>     - To give </a:t>
            </a:r>
            <a:r>
              <a:rPr lang="en-US" sz="2800" dirty="0" err="1" smtClean="0">
                <a:solidFill>
                  <a:srgbClr val="FF0000"/>
                </a:solidFill>
              </a:rPr>
              <a:t>M.Wt</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    -molecular formula</a:t>
            </a:r>
            <a:br>
              <a:rPr lang="en-US" sz="2800" dirty="0" smtClean="0">
                <a:solidFill>
                  <a:srgbClr val="FF0000"/>
                </a:solidFill>
              </a:rPr>
            </a:br>
            <a:r>
              <a:rPr lang="en-US" sz="2800" dirty="0" smtClean="0">
                <a:solidFill>
                  <a:srgbClr val="FF0000"/>
                </a:solidFill>
              </a:rPr>
              <a:t>    - Elements represent  </a:t>
            </a:r>
            <a:br>
              <a:rPr lang="en-US" sz="2800" dirty="0" smtClean="0">
                <a:solidFill>
                  <a:srgbClr val="FF0000"/>
                </a:solidFill>
              </a:rPr>
            </a:br>
            <a:r>
              <a:rPr lang="en-US" sz="2800" dirty="0" smtClean="0">
                <a:solidFill>
                  <a:srgbClr val="FF0000"/>
                </a:solidFill>
              </a:rPr>
              <a:t>    - structural information (fragmentation pattern)</a:t>
            </a:r>
            <a:br>
              <a:rPr lang="en-US" sz="2800" dirty="0" smtClean="0">
                <a:solidFill>
                  <a:srgbClr val="FF0000"/>
                </a:solidFill>
              </a:rPr>
            </a:br>
            <a:r>
              <a:rPr lang="en-US" sz="2800" dirty="0">
                <a:solidFill>
                  <a:srgbClr val="FF0000"/>
                </a:solidFill>
              </a:rPr>
              <a:t/>
            </a:r>
            <a:br>
              <a:rPr lang="en-US" sz="2800" dirty="0">
                <a:solidFill>
                  <a:srgbClr val="FF0000"/>
                </a:solidFill>
              </a:rPr>
            </a:br>
            <a:endParaRPr lang="ar-IQ" sz="2800" dirty="0">
              <a:solidFill>
                <a:srgbClr val="FF0000"/>
              </a:solidFill>
            </a:endParaRPr>
          </a:p>
        </p:txBody>
      </p:sp>
    </p:spTree>
    <p:extLst>
      <p:ext uri="{BB962C8B-B14F-4D97-AF65-F5344CB8AC3E}">
        <p14:creationId xmlns:p14="http://schemas.microsoft.com/office/powerpoint/2010/main" val="1400489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1770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txBody>
          <a:bodyPr/>
          <a:lstStyle/>
          <a:p>
            <a:endParaRPr lang="ar-IQ"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5839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856984" cy="6322714"/>
          </a:xfrm>
        </p:spPr>
        <p:txBody>
          <a:bodyPr>
            <a:normAutofit fontScale="90000"/>
          </a:bodyPr>
          <a:lstStyle/>
          <a:p>
            <a:pPr algn="l"/>
            <a:r>
              <a:rPr lang="en-US" sz="2800" dirty="0" smtClean="0">
                <a:solidFill>
                  <a:srgbClr val="FF0000"/>
                </a:solidFill>
              </a:rPr>
              <a:t>Isotopes</a:t>
            </a:r>
            <a:r>
              <a:rPr lang="en-US" sz="2800" dirty="0" smtClean="0"/>
              <a:t/>
            </a:r>
            <a:br>
              <a:rPr lang="en-US" sz="2800" dirty="0" smtClean="0"/>
            </a:br>
            <a:r>
              <a:rPr lang="en-US" sz="2800" dirty="0" smtClean="0"/>
              <a:t>- most elements common to organic </a:t>
            </a:r>
            <a:r>
              <a:rPr lang="en-US" sz="2800" dirty="0" err="1" smtClean="0"/>
              <a:t>cpds</a:t>
            </a:r>
            <a:r>
              <a:rPr lang="en-US" sz="2800" dirty="0" smtClean="0"/>
              <a:t> r mixtures of isotopes.</a:t>
            </a:r>
            <a:br>
              <a:rPr lang="en-US" sz="2800" dirty="0" smtClean="0"/>
            </a:br>
            <a:r>
              <a:rPr lang="en-US" sz="2800" dirty="0" smtClean="0"/>
              <a:t>- the existence of atomic isotopes in nature accounts for the appearance of M+1 and  M+2 peaks in a mass spectrum.</a:t>
            </a:r>
            <a:br>
              <a:rPr lang="en-US" sz="2800" dirty="0" smtClean="0"/>
            </a:br>
            <a:r>
              <a:rPr lang="en-US" sz="2800" dirty="0" smtClean="0"/>
              <a:t>- organic </a:t>
            </a:r>
            <a:r>
              <a:rPr lang="en-US" sz="2800" dirty="0" err="1" smtClean="0"/>
              <a:t>cpds</a:t>
            </a:r>
            <a:r>
              <a:rPr lang="en-US" sz="2800" dirty="0" smtClean="0"/>
              <a:t> containing only C,H,O and N usually have relatively small M+1 and M+2 Peaks.</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endParaRPr lang="ar-IQ"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33353"/>
            <a:ext cx="6264696"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265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94722"/>
          </a:xfrm>
        </p:spPr>
        <p:txBody>
          <a:bodyPr>
            <a:normAutofit/>
          </a:bodyPr>
          <a:lstStyle/>
          <a:p>
            <a:endParaRPr lang="ar-IQ" sz="28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476375"/>
            <a:ext cx="614362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316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normAutofit/>
          </a:bodyPr>
          <a:lstStyle/>
          <a:p>
            <a:pPr algn="l"/>
            <a:r>
              <a:rPr lang="en-US" sz="2800" dirty="0" smtClean="0">
                <a:solidFill>
                  <a:srgbClr val="FF0000"/>
                </a:solidFill>
              </a:rPr>
              <a:t>ISOTOPES</a:t>
            </a:r>
            <a:r>
              <a:rPr lang="en-US" sz="2800" dirty="0" smtClean="0"/>
              <a:t>:</a:t>
            </a:r>
            <a:br>
              <a:rPr lang="en-US" sz="2800" dirty="0" smtClean="0"/>
            </a:br>
            <a:r>
              <a:rPr lang="en-US" sz="2800" dirty="0" smtClean="0"/>
              <a:t>MS is particularly valuable for </a:t>
            </a:r>
            <a:r>
              <a:rPr lang="en-US" sz="2800" dirty="0" err="1" smtClean="0"/>
              <a:t>cpds</a:t>
            </a:r>
            <a:r>
              <a:rPr lang="en-US" sz="2800" dirty="0" smtClean="0"/>
              <a:t> w contain </a:t>
            </a:r>
            <a:r>
              <a:rPr lang="en-US" sz="2800" dirty="0" err="1" smtClean="0"/>
              <a:t>Cl</a:t>
            </a:r>
            <a:r>
              <a:rPr lang="en-US" sz="2800" dirty="0" smtClean="0"/>
              <a:t> and Br:</a:t>
            </a:r>
            <a:br>
              <a:rPr lang="en-US" sz="2800" dirty="0" smtClean="0"/>
            </a:br>
            <a:r>
              <a:rPr lang="en-US" sz="2800" dirty="0" smtClean="0"/>
              <a:t>- if one </a:t>
            </a:r>
            <a:r>
              <a:rPr lang="en-US" sz="2800" u="sng" dirty="0" smtClean="0">
                <a:solidFill>
                  <a:srgbClr val="00B050"/>
                </a:solidFill>
              </a:rPr>
              <a:t>S </a:t>
            </a:r>
            <a:r>
              <a:rPr lang="en-US" sz="2800" dirty="0" smtClean="0"/>
              <a:t>atom is present,M+2 is ≈   4% of M⁺</a:t>
            </a:r>
            <a:br>
              <a:rPr lang="en-US" sz="2800" dirty="0" smtClean="0"/>
            </a:br>
            <a:r>
              <a:rPr lang="en-US" sz="2800" dirty="0" smtClean="0"/>
              <a:t>- if one </a:t>
            </a:r>
            <a:r>
              <a:rPr lang="en-US" sz="2800" dirty="0" err="1" smtClean="0">
                <a:solidFill>
                  <a:srgbClr val="00B050"/>
                </a:solidFill>
              </a:rPr>
              <a:t>Cl</a:t>
            </a:r>
            <a:r>
              <a:rPr lang="en-US" sz="2800" dirty="0" smtClean="0"/>
              <a:t> atom is present, M+2 is ≈ 33% of M⁺</a:t>
            </a:r>
            <a:br>
              <a:rPr lang="en-US" sz="2800" dirty="0" smtClean="0"/>
            </a:br>
            <a:r>
              <a:rPr lang="en-US" sz="2800" dirty="0" smtClean="0"/>
              <a:t>- = = </a:t>
            </a:r>
            <a:r>
              <a:rPr lang="en-US" sz="2800" dirty="0" smtClean="0">
                <a:solidFill>
                  <a:srgbClr val="00B050"/>
                </a:solidFill>
              </a:rPr>
              <a:t>Br</a:t>
            </a:r>
            <a:r>
              <a:rPr lang="en-US" sz="2800" dirty="0" smtClean="0"/>
              <a:t> atom is present ,M+2 is ≈ to M⁺</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t>
            </a:r>
            <a:r>
              <a:rPr lang="en-US" sz="2800" dirty="0"/>
              <a:t/>
            </a:r>
            <a:br>
              <a:rPr lang="en-US" sz="2800" dirty="0"/>
            </a:br>
            <a:r>
              <a:rPr lang="en-US" sz="2800" dirty="0" smtClean="0"/>
              <a:t/>
            </a:r>
            <a:br>
              <a:rPr lang="en-US" sz="2800" dirty="0" smtClean="0"/>
            </a:br>
            <a:r>
              <a:rPr lang="en-US" sz="2800" dirty="0" smtClean="0"/>
              <a:t/>
            </a:r>
            <a:br>
              <a:rPr lang="en-US" sz="2800" dirty="0" smtClean="0"/>
            </a:br>
            <a:endParaRPr lang="ar-IQ" sz="2800"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79" y="3789040"/>
            <a:ext cx="626469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279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lstStyle/>
          <a:p>
            <a:r>
              <a:rPr lang="en-US" dirty="0" smtClean="0"/>
              <a:t>Mass spectrum with chlorine</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698477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970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lstStyle/>
          <a:p>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46112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867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normAutofit/>
          </a:bodyPr>
          <a:lstStyle/>
          <a:p>
            <a:pPr algn="l"/>
            <a:r>
              <a:rPr lang="en-US" sz="3200" dirty="0" smtClean="0"/>
              <a:t>Carbone rule:</a:t>
            </a:r>
            <a:br>
              <a:rPr lang="en-US" sz="3200" dirty="0" smtClean="0"/>
            </a:br>
            <a:r>
              <a:rPr lang="en-US" sz="3200" dirty="0" smtClean="0"/>
              <a:t>* for </a:t>
            </a:r>
            <a:r>
              <a:rPr lang="en-US" sz="3200" dirty="0" err="1" smtClean="0"/>
              <a:t>cpds</a:t>
            </a:r>
            <a:r>
              <a:rPr lang="en-US" sz="3200" dirty="0" smtClean="0"/>
              <a:t> containing only </a:t>
            </a:r>
            <a:r>
              <a:rPr lang="en-US" sz="3200" dirty="0" smtClean="0">
                <a:solidFill>
                  <a:srgbClr val="FF0000"/>
                </a:solidFill>
              </a:rPr>
              <a:t>C,H</a:t>
            </a:r>
            <a:r>
              <a:rPr lang="en-US" sz="3200" dirty="0" smtClean="0"/>
              <a:t> and </a:t>
            </a:r>
            <a:r>
              <a:rPr lang="en-US" sz="3200" dirty="0" smtClean="0">
                <a:solidFill>
                  <a:srgbClr val="FF0000"/>
                </a:solidFill>
              </a:rPr>
              <a:t>O </a:t>
            </a:r>
            <a:r>
              <a:rPr lang="en-US" sz="3200" dirty="0" smtClean="0">
                <a:solidFill>
                  <a:srgbClr val="00B050"/>
                </a:solidFill>
              </a:rPr>
              <a:t>the following formula can be used to determine the # C in the molecule:</a:t>
            </a:r>
            <a:br>
              <a:rPr lang="en-US" sz="3200" dirty="0" smtClean="0">
                <a:solidFill>
                  <a:srgbClr val="00B050"/>
                </a:solidFill>
              </a:rPr>
            </a:br>
            <a:r>
              <a:rPr lang="en-US" sz="3200" dirty="0">
                <a:solidFill>
                  <a:srgbClr val="00B050"/>
                </a:solidFill>
              </a:rPr>
              <a:t/>
            </a:r>
            <a:br>
              <a:rPr lang="en-US" sz="3200" dirty="0">
                <a:solidFill>
                  <a:srgbClr val="00B050"/>
                </a:solidFill>
              </a:rPr>
            </a:br>
            <a:r>
              <a:rPr lang="en-US" sz="3200" dirty="0" smtClean="0">
                <a:solidFill>
                  <a:srgbClr val="00B050"/>
                </a:solidFill>
              </a:rPr>
              <a:t/>
            </a:r>
            <a:br>
              <a:rPr lang="en-US" sz="3200" dirty="0" smtClean="0">
                <a:solidFill>
                  <a:srgbClr val="00B050"/>
                </a:solidFill>
              </a:rPr>
            </a:br>
            <a:endParaRPr lang="ar-IQ" sz="3200" dirty="0">
              <a:solidFill>
                <a:srgbClr val="FF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697" y="3933056"/>
            <a:ext cx="4752528" cy="167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488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50706"/>
          </a:xfrm>
        </p:spPr>
        <p:txBody>
          <a:bodyPr>
            <a:normAutofit/>
          </a:bodyPr>
          <a:lstStyle/>
          <a:p>
            <a:pPr algn="l"/>
            <a:r>
              <a:rPr lang="en-US" sz="3200" dirty="0" smtClean="0"/>
              <a:t>Can determine the molecular formula of unknown organic </a:t>
            </a:r>
            <a:r>
              <a:rPr lang="en-US" sz="3200" dirty="0" err="1" smtClean="0"/>
              <a:t>cpd</a:t>
            </a:r>
            <a:r>
              <a:rPr lang="en-US" sz="3200" dirty="0" smtClean="0"/>
              <a:t> whose mass spectral data is given in the table below:</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endParaRPr lang="ar-IQ" sz="3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56992"/>
            <a:ext cx="4248472"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949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579296" cy="5962674"/>
          </a:xfrm>
        </p:spPr>
        <p:txBody>
          <a:bodyPr>
            <a:normAutofit/>
          </a:bodyPr>
          <a:lstStyle/>
          <a:p>
            <a:pPr algn="l"/>
            <a:r>
              <a:rPr lang="en-US" sz="3200" u="sng" dirty="0" smtClean="0">
                <a:solidFill>
                  <a:srgbClr val="FF0000"/>
                </a:solidFill>
              </a:rPr>
              <a:t>Nitrogen rule:</a:t>
            </a:r>
            <a:br>
              <a:rPr lang="en-US" sz="3200" u="sng" dirty="0" smtClean="0">
                <a:solidFill>
                  <a:srgbClr val="FF0000"/>
                </a:solidFill>
              </a:rPr>
            </a:br>
            <a:r>
              <a:rPr lang="en-US" sz="3200" dirty="0" smtClean="0"/>
              <a:t>- if a </a:t>
            </a:r>
            <a:r>
              <a:rPr lang="en-US" sz="3200" dirty="0" err="1" smtClean="0"/>
              <a:t>cpd</a:t>
            </a:r>
            <a:r>
              <a:rPr lang="en-US" sz="3200" dirty="0" smtClean="0"/>
              <a:t> with </a:t>
            </a:r>
            <a:r>
              <a:rPr lang="en-US" sz="3200" u="sng" dirty="0" smtClean="0">
                <a:solidFill>
                  <a:srgbClr val="00B0F0"/>
                </a:solidFill>
              </a:rPr>
              <a:t>even  </a:t>
            </a:r>
            <a:r>
              <a:rPr lang="en-US" sz="3200" dirty="0" smtClean="0">
                <a:solidFill>
                  <a:srgbClr val="00B0F0"/>
                </a:solidFill>
              </a:rPr>
              <a:t>#</a:t>
            </a:r>
            <a:r>
              <a:rPr lang="en-US" sz="3200" dirty="0" smtClean="0"/>
              <a:t> </a:t>
            </a:r>
            <a:r>
              <a:rPr lang="en-US" sz="3200" dirty="0" smtClean="0">
                <a:solidFill>
                  <a:srgbClr val="00B0F0"/>
                </a:solidFill>
              </a:rPr>
              <a:t>N</a:t>
            </a:r>
            <a:r>
              <a:rPr lang="en-US" sz="3200" dirty="0" smtClean="0"/>
              <a:t>(no N or even)= give even (M⁺) ,</a:t>
            </a:r>
            <a:r>
              <a:rPr lang="en-US" sz="3200" dirty="0" smtClean="0">
                <a:solidFill>
                  <a:srgbClr val="00B0F0"/>
                </a:solidFill>
              </a:rPr>
              <a:t/>
            </a:r>
            <a:br>
              <a:rPr lang="en-US" sz="3200" dirty="0" smtClean="0">
                <a:solidFill>
                  <a:srgbClr val="00B0F0"/>
                </a:solidFill>
              </a:rPr>
            </a:br>
            <a:r>
              <a:rPr lang="en-US" sz="3200" dirty="0" smtClean="0"/>
              <a:t>- if </a:t>
            </a:r>
            <a:r>
              <a:rPr lang="en-US" sz="3200" dirty="0" err="1" smtClean="0"/>
              <a:t>cpd</a:t>
            </a:r>
            <a:r>
              <a:rPr lang="en-US" sz="3200" dirty="0" smtClean="0"/>
              <a:t> with </a:t>
            </a:r>
            <a:r>
              <a:rPr lang="en-US" sz="3200" u="sng" dirty="0" smtClean="0">
                <a:solidFill>
                  <a:srgbClr val="00B0F0"/>
                </a:solidFill>
              </a:rPr>
              <a:t>odd</a:t>
            </a:r>
            <a:r>
              <a:rPr lang="en-US" sz="3200" dirty="0" smtClean="0">
                <a:solidFill>
                  <a:srgbClr val="00B0F0"/>
                </a:solidFill>
              </a:rPr>
              <a:t>  # N</a:t>
            </a:r>
            <a:r>
              <a:rPr lang="en-US" sz="3200" dirty="0" smtClean="0"/>
              <a:t>= (M⁺) will be  </a:t>
            </a:r>
            <a:r>
              <a:rPr lang="en-US" sz="3200" u="sng" dirty="0" smtClean="0">
                <a:solidFill>
                  <a:srgbClr val="00B0F0"/>
                </a:solidFill>
              </a:rPr>
              <a:t>odd</a:t>
            </a:r>
            <a:br>
              <a:rPr lang="en-US" sz="3200" u="sng" dirty="0" smtClean="0">
                <a:solidFill>
                  <a:srgbClr val="00B0F0"/>
                </a:solidFill>
              </a:rPr>
            </a:br>
            <a:r>
              <a:rPr lang="en-US" sz="3200" u="sng" dirty="0">
                <a:solidFill>
                  <a:srgbClr val="00B0F0"/>
                </a:solidFill>
              </a:rPr>
              <a:t/>
            </a:r>
            <a:br>
              <a:rPr lang="en-US" sz="3200" u="sng" dirty="0">
                <a:solidFill>
                  <a:srgbClr val="00B0F0"/>
                </a:solidFill>
              </a:rPr>
            </a:br>
            <a:r>
              <a:rPr lang="en-US" sz="3200" u="sng" dirty="0" smtClean="0">
                <a:solidFill>
                  <a:srgbClr val="00B0F0"/>
                </a:solidFill>
              </a:rPr>
              <a:t>ex:</a:t>
            </a:r>
            <a:r>
              <a:rPr lang="en-US" sz="3200" dirty="0" smtClean="0">
                <a:solidFill>
                  <a:srgbClr val="00B0F0"/>
                </a:solidFill>
              </a:rPr>
              <a:t>     C</a:t>
            </a:r>
            <a:r>
              <a:rPr lang="en-US" sz="1200" dirty="0" smtClean="0">
                <a:solidFill>
                  <a:srgbClr val="00B0F0"/>
                </a:solidFill>
              </a:rPr>
              <a:t>2</a:t>
            </a:r>
            <a:r>
              <a:rPr lang="en-US" sz="3200" dirty="0" smtClean="0">
                <a:solidFill>
                  <a:srgbClr val="00B0F0"/>
                </a:solidFill>
              </a:rPr>
              <a:t>H</a:t>
            </a:r>
            <a:r>
              <a:rPr lang="en-US" sz="1200" dirty="0" smtClean="0">
                <a:solidFill>
                  <a:srgbClr val="00B0F0"/>
                </a:solidFill>
              </a:rPr>
              <a:t>5</a:t>
            </a:r>
            <a:r>
              <a:rPr lang="en-US" sz="3200" dirty="0" smtClean="0">
                <a:solidFill>
                  <a:srgbClr val="00B0F0"/>
                </a:solidFill>
              </a:rPr>
              <a:t>NH</a:t>
            </a:r>
            <a:r>
              <a:rPr lang="en-US" sz="1200" dirty="0" smtClean="0">
                <a:solidFill>
                  <a:srgbClr val="00B0F0"/>
                </a:solidFill>
              </a:rPr>
              <a:t>2</a:t>
            </a:r>
            <a:r>
              <a:rPr lang="en-US" sz="3200" dirty="0" smtClean="0">
                <a:solidFill>
                  <a:srgbClr val="00B0F0"/>
                </a:solidFill>
              </a:rPr>
              <a:t>                       </a:t>
            </a:r>
            <a:r>
              <a:rPr lang="en-US" sz="3200" dirty="0" smtClean="0">
                <a:solidFill>
                  <a:srgbClr val="002060"/>
                </a:solidFill>
              </a:rPr>
              <a:t>M⁺= 45</a:t>
            </a:r>
            <a:r>
              <a:rPr lang="en-US" sz="3200" dirty="0" smtClean="0">
                <a:solidFill>
                  <a:srgbClr val="00B0F0"/>
                </a:solidFill>
              </a:rPr>
              <a:t/>
            </a:r>
            <a:br>
              <a:rPr lang="en-US" sz="3200" dirty="0" smtClean="0">
                <a:solidFill>
                  <a:srgbClr val="00B0F0"/>
                </a:solidFill>
              </a:rPr>
            </a:br>
            <a:r>
              <a:rPr lang="en-US" sz="3200" dirty="0">
                <a:solidFill>
                  <a:srgbClr val="00B0F0"/>
                </a:solidFill>
              </a:rPr>
              <a:t> </a:t>
            </a:r>
            <a:r>
              <a:rPr lang="en-US" sz="3200" dirty="0" smtClean="0">
                <a:solidFill>
                  <a:srgbClr val="00B0F0"/>
                </a:solidFill>
              </a:rPr>
              <a:t>          H</a:t>
            </a:r>
            <a:r>
              <a:rPr lang="en-US" sz="1200" dirty="0" smtClean="0">
                <a:solidFill>
                  <a:srgbClr val="00B0F0"/>
                </a:solidFill>
              </a:rPr>
              <a:t>2</a:t>
            </a:r>
            <a:r>
              <a:rPr lang="en-US" sz="3200" dirty="0" smtClean="0">
                <a:solidFill>
                  <a:srgbClr val="00B0F0"/>
                </a:solidFill>
              </a:rPr>
              <a:t>NCH</a:t>
            </a:r>
            <a:r>
              <a:rPr lang="en-US" sz="1200" dirty="0" smtClean="0">
                <a:solidFill>
                  <a:srgbClr val="00B0F0"/>
                </a:solidFill>
              </a:rPr>
              <a:t>2</a:t>
            </a:r>
            <a:r>
              <a:rPr lang="en-US" sz="3200" dirty="0" smtClean="0">
                <a:solidFill>
                  <a:srgbClr val="00B0F0"/>
                </a:solidFill>
              </a:rPr>
              <a:t>CH</a:t>
            </a:r>
            <a:r>
              <a:rPr lang="en-US" sz="1200" dirty="0" smtClean="0">
                <a:solidFill>
                  <a:srgbClr val="00B0F0"/>
                </a:solidFill>
              </a:rPr>
              <a:t>2</a:t>
            </a:r>
            <a:r>
              <a:rPr lang="en-US" sz="3200" dirty="0" smtClean="0">
                <a:solidFill>
                  <a:srgbClr val="00B0F0"/>
                </a:solidFill>
              </a:rPr>
              <a:t>NH</a:t>
            </a:r>
            <a:r>
              <a:rPr lang="en-US" sz="1200" dirty="0" smtClean="0">
                <a:solidFill>
                  <a:srgbClr val="00B0F0"/>
                </a:solidFill>
              </a:rPr>
              <a:t>2</a:t>
            </a:r>
            <a:r>
              <a:rPr lang="en-US" sz="3200" dirty="0" smtClean="0">
                <a:solidFill>
                  <a:srgbClr val="00B0F0"/>
                </a:solidFill>
              </a:rPr>
              <a:t>           </a:t>
            </a:r>
            <a:r>
              <a:rPr lang="en-US" sz="3200" dirty="0" smtClean="0">
                <a:solidFill>
                  <a:srgbClr val="002060"/>
                </a:solidFill>
              </a:rPr>
              <a:t>M⁺=60</a:t>
            </a:r>
            <a:br>
              <a:rPr lang="en-US" sz="3200" dirty="0" smtClean="0">
                <a:solidFill>
                  <a:srgbClr val="002060"/>
                </a:solidFill>
              </a:rPr>
            </a:br>
            <a:r>
              <a:rPr lang="en-US" sz="3200" dirty="0" smtClean="0">
                <a:solidFill>
                  <a:srgbClr val="002060"/>
                </a:solidFill>
              </a:rPr>
              <a:t>            </a:t>
            </a:r>
            <a:r>
              <a:rPr lang="en-US" sz="3200" dirty="0" smtClean="0">
                <a:solidFill>
                  <a:srgbClr val="00B0F0"/>
                </a:solidFill>
              </a:rPr>
              <a:t>(CH</a:t>
            </a:r>
            <a:r>
              <a:rPr lang="en-US" sz="1400" dirty="0" smtClean="0">
                <a:solidFill>
                  <a:srgbClr val="00B0F0"/>
                </a:solidFill>
              </a:rPr>
              <a:t>3</a:t>
            </a:r>
            <a:r>
              <a:rPr lang="en-US" sz="3200" dirty="0" smtClean="0">
                <a:solidFill>
                  <a:srgbClr val="00B0F0"/>
                </a:solidFill>
              </a:rPr>
              <a:t>)</a:t>
            </a:r>
            <a:r>
              <a:rPr lang="en-US" sz="1400" dirty="0" smtClean="0">
                <a:solidFill>
                  <a:srgbClr val="00B0F0"/>
                </a:solidFill>
              </a:rPr>
              <a:t>3</a:t>
            </a:r>
            <a:r>
              <a:rPr lang="en-US" sz="3200" dirty="0" smtClean="0">
                <a:solidFill>
                  <a:srgbClr val="00B0F0"/>
                </a:solidFill>
              </a:rPr>
              <a:t>CH</a:t>
            </a:r>
            <a:r>
              <a:rPr lang="en-US" sz="3200" dirty="0">
                <a:solidFill>
                  <a:srgbClr val="00B0F0"/>
                </a:solidFill>
              </a:rPr>
              <a:t> </a:t>
            </a:r>
            <a:r>
              <a:rPr lang="en-US" sz="3200" dirty="0" smtClean="0">
                <a:solidFill>
                  <a:srgbClr val="00B0F0"/>
                </a:solidFill>
              </a:rPr>
              <a:t>                 </a:t>
            </a:r>
            <a:r>
              <a:rPr lang="en-US" sz="3200" dirty="0" smtClean="0">
                <a:solidFill>
                  <a:srgbClr val="002060"/>
                </a:solidFill>
              </a:rPr>
              <a:t>M</a:t>
            </a:r>
            <a:r>
              <a:rPr lang="en-US" sz="3200" dirty="0">
                <a:solidFill>
                  <a:srgbClr val="002060"/>
                </a:solidFill>
              </a:rPr>
              <a:t>⁺</a:t>
            </a:r>
            <a:r>
              <a:rPr lang="en-US" sz="3200" dirty="0" smtClean="0">
                <a:solidFill>
                  <a:srgbClr val="002060"/>
                </a:solidFill>
              </a:rPr>
              <a:t>=58                                         </a:t>
            </a:r>
            <a:r>
              <a:rPr lang="en-US" sz="3200" u="sng" dirty="0" smtClean="0">
                <a:solidFill>
                  <a:srgbClr val="00B0F0"/>
                </a:solidFill>
              </a:rPr>
              <a:t/>
            </a:r>
            <a:br>
              <a:rPr lang="en-US" sz="3200" u="sng" dirty="0" smtClean="0">
                <a:solidFill>
                  <a:srgbClr val="00B0F0"/>
                </a:solidFill>
              </a:rPr>
            </a:br>
            <a:r>
              <a:rPr lang="en-US" sz="3200" u="sng" dirty="0">
                <a:solidFill>
                  <a:srgbClr val="00B0F0"/>
                </a:solidFill>
              </a:rPr>
              <a:t/>
            </a:r>
            <a:br>
              <a:rPr lang="en-US" sz="3200" u="sng" dirty="0">
                <a:solidFill>
                  <a:srgbClr val="00B0F0"/>
                </a:solidFill>
              </a:rPr>
            </a:br>
            <a:r>
              <a:rPr lang="en-US" sz="3200" u="sng" dirty="0" smtClean="0">
                <a:solidFill>
                  <a:srgbClr val="00B0F0"/>
                </a:solidFill>
              </a:rPr>
              <a:t/>
            </a:r>
            <a:br>
              <a:rPr lang="en-US" sz="3200" u="sng" dirty="0" smtClean="0">
                <a:solidFill>
                  <a:srgbClr val="00B0F0"/>
                </a:solidFill>
              </a:rPr>
            </a:br>
            <a:endParaRPr lang="ar-IQ" sz="3200" u="sng" dirty="0">
              <a:solidFill>
                <a:srgbClr val="00B0F0"/>
              </a:solidFill>
            </a:endParaRPr>
          </a:p>
        </p:txBody>
      </p:sp>
    </p:spTree>
    <p:extLst>
      <p:ext uri="{BB962C8B-B14F-4D97-AF65-F5344CB8AC3E}">
        <p14:creationId xmlns:p14="http://schemas.microsoft.com/office/powerpoint/2010/main" val="3524996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txBody>
          <a:bodyPr>
            <a:normAutofit fontScale="90000"/>
          </a:bodyPr>
          <a:lstStyle/>
          <a:p>
            <a:pPr algn="l"/>
            <a:r>
              <a:rPr lang="en-US" sz="2800" dirty="0" smtClean="0"/>
              <a:t>The mass spectrometer performs 3 essential functions:</a:t>
            </a:r>
            <a:br>
              <a:rPr lang="en-US" sz="2800" dirty="0" smtClean="0"/>
            </a:br>
            <a:r>
              <a:rPr lang="en-US" sz="2800" dirty="0" smtClean="0">
                <a:solidFill>
                  <a:srgbClr val="FF0000"/>
                </a:solidFill>
              </a:rPr>
              <a:t>1</a:t>
            </a:r>
            <a:r>
              <a:rPr lang="en-US" sz="2800" baseline="30000" dirty="0" smtClean="0">
                <a:solidFill>
                  <a:srgbClr val="FF0000"/>
                </a:solidFill>
              </a:rPr>
              <a:t>st</a:t>
            </a:r>
            <a:r>
              <a:rPr lang="en-US" sz="2800" dirty="0" smtClean="0">
                <a:solidFill>
                  <a:srgbClr val="FF0000"/>
                </a:solidFill>
              </a:rPr>
              <a:t>  it subjects molecules to bombardment by stream of high energy electrons, converting some of molecules to ions which accelerated in an electric field.</a:t>
            </a:r>
            <a:br>
              <a:rPr lang="en-US" sz="2800" dirty="0" smtClean="0">
                <a:solidFill>
                  <a:srgbClr val="FF0000"/>
                </a:solidFill>
              </a:rPr>
            </a:br>
            <a:r>
              <a:rPr lang="en-US" sz="2800" dirty="0">
                <a:solidFill>
                  <a:srgbClr val="FF0000"/>
                </a:solidFill>
              </a:rPr>
              <a:t/>
            </a:r>
            <a:br>
              <a:rPr lang="en-US" sz="2800" dirty="0">
                <a:solidFill>
                  <a:srgbClr val="FF0000"/>
                </a:solidFill>
              </a:rPr>
            </a:br>
            <a:r>
              <a:rPr lang="en-US" sz="2800" dirty="0" smtClean="0">
                <a:solidFill>
                  <a:srgbClr val="FF0000"/>
                </a:solidFill>
              </a:rPr>
              <a:t>2</a:t>
            </a:r>
            <a:r>
              <a:rPr lang="en-US" sz="2800" baseline="30000" dirty="0" smtClean="0">
                <a:solidFill>
                  <a:srgbClr val="FF0000"/>
                </a:solidFill>
              </a:rPr>
              <a:t>nd</a:t>
            </a:r>
            <a:r>
              <a:rPr lang="en-US" sz="2800" dirty="0" smtClean="0">
                <a:solidFill>
                  <a:srgbClr val="FF0000"/>
                </a:solidFill>
              </a:rPr>
              <a:t> ,the accelerated ions are separated according to their m/z ratio in a magnetic or electric field.</a:t>
            </a:r>
            <a:br>
              <a:rPr lang="en-US" sz="2800" dirty="0" smtClean="0">
                <a:solidFill>
                  <a:srgbClr val="FF0000"/>
                </a:solidFill>
              </a:rPr>
            </a:br>
            <a:r>
              <a:rPr lang="en-US" sz="2800" dirty="0" err="1" smtClean="0">
                <a:solidFill>
                  <a:srgbClr val="FF0000"/>
                </a:solidFill>
              </a:rPr>
              <a:t>Finally,the</a:t>
            </a:r>
            <a:r>
              <a:rPr lang="en-US" sz="2800" dirty="0" smtClean="0">
                <a:solidFill>
                  <a:srgbClr val="FF0000"/>
                </a:solidFill>
              </a:rPr>
              <a:t> ions that have a particular m/z ratio are detected ,amplified and recorder then give mass spectrum</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a:solidFill>
                  <a:srgbClr val="FF0000"/>
                </a:solidFill>
              </a:rPr>
              <a:t/>
            </a:r>
            <a:br>
              <a:rPr lang="en-US" sz="2800" dirty="0">
                <a:solidFill>
                  <a:srgbClr val="FF0000"/>
                </a:solidFill>
              </a:rPr>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endParaRPr lang="ar-IQ" sz="2800"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61048"/>
            <a:ext cx="79724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650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332656"/>
            <a:ext cx="8517632" cy="6120680"/>
          </a:xfrm>
        </p:spPr>
        <p:txBody>
          <a:bodyPr>
            <a:normAutofit/>
          </a:bodyPr>
          <a:lstStyle/>
          <a:p>
            <a:pPr algn="l"/>
            <a:r>
              <a:rPr lang="en-US" sz="2800" dirty="0" smtClean="0"/>
              <a:t>Basic principle:</a:t>
            </a:r>
            <a:br>
              <a:rPr lang="en-US" sz="2800" dirty="0" smtClean="0"/>
            </a:br>
            <a:r>
              <a:rPr lang="en-US" sz="2800" dirty="0" smtClean="0"/>
              <a:t>a charged particles moving in a magnetic field</a:t>
            </a:r>
            <a:br>
              <a:rPr lang="en-US" sz="2800" dirty="0" smtClean="0"/>
            </a:br>
            <a:r>
              <a:rPr lang="en-US" sz="2800" dirty="0"/>
              <a:t/>
            </a:r>
            <a:br>
              <a:rPr lang="en-US" sz="2800" dirty="0"/>
            </a:br>
            <a:r>
              <a:rPr lang="en-US" sz="2800" dirty="0" smtClean="0"/>
              <a:t> </a:t>
            </a:r>
            <a:br>
              <a:rPr lang="en-US" sz="2800" dirty="0" smtClean="0"/>
            </a:br>
            <a:r>
              <a:rPr lang="ar-IQ" sz="2800" dirty="0" smtClean="0"/>
              <a:t/>
            </a:r>
            <a:br>
              <a:rPr lang="ar-IQ" sz="2800" dirty="0" smtClean="0"/>
            </a:br>
            <a:r>
              <a:rPr lang="ar-IQ" sz="2800" dirty="0"/>
              <a:t/>
            </a:r>
            <a:br>
              <a:rPr lang="ar-IQ" sz="2800" dirty="0"/>
            </a:br>
            <a:r>
              <a:rPr lang="ar-IQ" sz="2800" dirty="0" smtClean="0"/>
              <a:t/>
            </a:r>
            <a:br>
              <a:rPr lang="ar-IQ" sz="2800" dirty="0" smtClean="0"/>
            </a:br>
            <a:r>
              <a:rPr lang="ar-IQ" sz="2800" dirty="0"/>
              <a:t/>
            </a:r>
            <a:br>
              <a:rPr lang="ar-IQ" sz="2800" dirty="0"/>
            </a:br>
            <a:r>
              <a:rPr lang="ar-IQ" sz="2800" dirty="0" smtClean="0"/>
              <a:t/>
            </a:r>
            <a:br>
              <a:rPr lang="ar-IQ" sz="2800" dirty="0" smtClean="0"/>
            </a:br>
            <a:r>
              <a:rPr lang="ar-IQ" sz="2800" dirty="0"/>
              <a:t/>
            </a:r>
            <a:br>
              <a:rPr lang="ar-IQ" sz="2800" dirty="0"/>
            </a:br>
            <a:r>
              <a:rPr lang="ar-IQ" sz="2800" dirty="0" smtClean="0"/>
              <a:t/>
            </a:r>
            <a:br>
              <a:rPr lang="ar-IQ" sz="2800" dirty="0" smtClean="0"/>
            </a:br>
            <a:r>
              <a:rPr lang="en-US" sz="2800" dirty="0" smtClean="0">
                <a:solidFill>
                  <a:srgbClr val="FF0000"/>
                </a:solidFill>
              </a:rPr>
              <a:t>*degree of deflection depends on mass/charge </a:t>
            </a:r>
            <a:br>
              <a:rPr lang="en-US" sz="2800" dirty="0" smtClean="0">
                <a:solidFill>
                  <a:srgbClr val="FF0000"/>
                </a:solidFill>
              </a:rPr>
            </a:br>
            <a:r>
              <a:rPr lang="ar-IQ" sz="2800" dirty="0" smtClean="0">
                <a:solidFill>
                  <a:srgbClr val="FF0000"/>
                </a:solidFill>
              </a:rPr>
              <a:t> </a:t>
            </a:r>
            <a:r>
              <a:rPr lang="en-US" sz="2800" dirty="0" smtClean="0">
                <a:solidFill>
                  <a:srgbClr val="FF0000"/>
                </a:solidFill>
              </a:rPr>
              <a:t>       deflected less</a:t>
            </a:r>
            <a:r>
              <a:rPr lang="ar-IQ" sz="2800" dirty="0" smtClean="0">
                <a:solidFill>
                  <a:srgbClr val="FF0000"/>
                </a:solidFill>
              </a:rPr>
              <a:t>    </a:t>
            </a:r>
            <a:r>
              <a:rPr lang="en-US" sz="2800" dirty="0" smtClean="0">
                <a:solidFill>
                  <a:srgbClr val="FF0000"/>
                </a:solidFill>
              </a:rPr>
              <a:t>- heavier molecule   </a:t>
            </a:r>
            <a:r>
              <a:rPr lang="ar-IQ" sz="2800" dirty="0"/>
              <a:t/>
            </a:r>
            <a:br>
              <a:rPr lang="ar-IQ" sz="2800" dirty="0"/>
            </a:br>
            <a:r>
              <a:rPr lang="en-US" sz="2800" dirty="0" smtClean="0"/>
              <a:t>more charged     = deflected more </a:t>
            </a:r>
            <a:r>
              <a:rPr lang="ar-IQ" sz="2800" dirty="0" smtClean="0"/>
              <a:t>-</a:t>
            </a:r>
            <a:endParaRPr lang="ar-IQ"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612068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رابط كسهم مستقيم 3"/>
          <p:cNvCxnSpPr/>
          <p:nvPr/>
        </p:nvCxnSpPr>
        <p:spPr>
          <a:xfrm>
            <a:off x="3023828" y="580526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592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lstStyle/>
          <a:p>
            <a:pPr algn="l"/>
            <a:r>
              <a:rPr lang="en-US" sz="2800" dirty="0">
                <a:solidFill>
                  <a:prstClr val="black"/>
                </a:solidFill>
              </a:rPr>
              <a:t>Probably the </a:t>
            </a:r>
            <a:r>
              <a:rPr lang="en-US" sz="2800" u="sng" dirty="0">
                <a:solidFill>
                  <a:prstClr val="black"/>
                </a:solidFill>
              </a:rPr>
              <a:t>most useful information you should be able to obtain from a MS spectrum is</a:t>
            </a:r>
            <a:r>
              <a:rPr lang="en-US" sz="2800" dirty="0">
                <a:solidFill>
                  <a:prstClr val="black"/>
                </a:solidFill>
              </a:rPr>
              <a:t> the </a:t>
            </a:r>
            <a:r>
              <a:rPr lang="en-US" sz="2800" dirty="0">
                <a:solidFill>
                  <a:srgbClr val="FF0000"/>
                </a:solidFill>
              </a:rPr>
              <a:t>molecular weight </a:t>
            </a:r>
            <a:r>
              <a:rPr lang="en-US" sz="2800" dirty="0">
                <a:solidFill>
                  <a:prstClr val="black"/>
                </a:solidFill>
              </a:rPr>
              <a:t>of the sample.</a:t>
            </a:r>
            <a:br>
              <a:rPr lang="en-US" sz="2800" dirty="0">
                <a:solidFill>
                  <a:prstClr val="black"/>
                </a:solidFill>
              </a:rPr>
            </a:br>
            <a:r>
              <a:rPr lang="en-US" sz="2800" dirty="0">
                <a:solidFill>
                  <a:prstClr val="black"/>
                </a:solidFill>
              </a:rPr>
              <a:t>•  This will often be the heaviest ion observed from the </a:t>
            </a:r>
            <a:r>
              <a:rPr lang="ar-IQ" sz="2800" dirty="0">
                <a:solidFill>
                  <a:prstClr val="black"/>
                </a:solidFill>
              </a:rPr>
              <a:t/>
            </a:r>
            <a:br>
              <a:rPr lang="ar-IQ" sz="2800" dirty="0">
                <a:solidFill>
                  <a:prstClr val="black"/>
                </a:solidFill>
              </a:rPr>
            </a:br>
            <a:r>
              <a:rPr lang="en-US" sz="2800" dirty="0">
                <a:solidFill>
                  <a:prstClr val="black"/>
                </a:solidFill>
              </a:rPr>
              <a:t>sample provided this ion is stable enough to be observed</a:t>
            </a:r>
            <a:br>
              <a:rPr lang="en-US" sz="2800" dirty="0">
                <a:solidFill>
                  <a:prstClr val="black"/>
                </a:solidFill>
              </a:rPr>
            </a:br>
            <a:r>
              <a:rPr lang="en-US" sz="2800" dirty="0">
                <a:solidFill>
                  <a:prstClr val="black"/>
                </a:solidFill>
              </a:rPr>
              <a:t/>
            </a:r>
            <a:br>
              <a:rPr lang="en-US" sz="2800" dirty="0">
                <a:solidFill>
                  <a:prstClr val="black"/>
                </a:solidFill>
              </a:rPr>
            </a:br>
            <a:r>
              <a:rPr lang="en-US" sz="2800" dirty="0">
                <a:solidFill>
                  <a:prstClr val="black"/>
                </a:solidFill>
              </a:rPr>
              <a:t/>
            </a:r>
            <a:br>
              <a:rPr lang="en-US" sz="2800" dirty="0">
                <a:solidFill>
                  <a:prstClr val="black"/>
                </a:solidFill>
              </a:rPr>
            </a:br>
            <a:r>
              <a:rPr lang="en-US" sz="2800" dirty="0">
                <a:solidFill>
                  <a:prstClr val="black"/>
                </a:solidFill>
              </a:rPr>
              <a:t/>
            </a:r>
            <a:br>
              <a:rPr lang="en-US" sz="2800" dirty="0">
                <a:solidFill>
                  <a:prstClr val="black"/>
                </a:solidFill>
              </a:rPr>
            </a:br>
            <a:r>
              <a:rPr lang="en-US" sz="2800" dirty="0">
                <a:solidFill>
                  <a:prstClr val="black"/>
                </a:solidFill>
              </a:rPr>
              <a:t/>
            </a:r>
            <a:br>
              <a:rPr lang="en-US" sz="2800" dirty="0">
                <a:solidFill>
                  <a:prstClr val="black"/>
                </a:solidFill>
              </a:rPr>
            </a:br>
            <a:endParaRPr lang="ar-IQ"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17032"/>
            <a:ext cx="7488832" cy="286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30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332656"/>
            <a:ext cx="8856984" cy="6192688"/>
          </a:xfrm>
        </p:spPr>
        <p:txBody>
          <a:bodyPr>
            <a:normAutofit/>
          </a:bodyPr>
          <a:lstStyle/>
          <a:p>
            <a:pPr algn="l"/>
            <a:r>
              <a:rPr lang="en-US" sz="3200" dirty="0" smtClean="0">
                <a:solidFill>
                  <a:srgbClr val="FF0000"/>
                </a:solidFill>
              </a:rPr>
              <a:t>Electron Ionization (EIMS): </a:t>
            </a:r>
            <a:r>
              <a:rPr lang="en-US" sz="3200" dirty="0" smtClean="0"/>
              <a:t/>
            </a:r>
            <a:br>
              <a:rPr lang="en-US" sz="3200" dirty="0" smtClean="0"/>
            </a:br>
            <a:r>
              <a:rPr lang="en-US" sz="3200" dirty="0"/>
              <a:t> </a:t>
            </a:r>
            <a:r>
              <a:rPr lang="en-US" sz="3200" dirty="0" smtClean="0"/>
              <a:t>the basic idea ,</a:t>
            </a:r>
            <a:r>
              <a:rPr lang="en-US" sz="3200" dirty="0" err="1" smtClean="0"/>
              <a:t>wn</a:t>
            </a:r>
            <a:r>
              <a:rPr lang="en-US" sz="3200" dirty="0" smtClean="0"/>
              <a:t> can used one </a:t>
            </a:r>
            <a:r>
              <a:rPr lang="en-US" sz="3200" dirty="0" err="1" smtClean="0"/>
              <a:t>electront</a:t>
            </a:r>
            <a:r>
              <a:rPr lang="en-US" sz="3200" dirty="0" smtClean="0"/>
              <a:t> to ionized the molecule </a:t>
            </a:r>
            <a:br>
              <a:rPr lang="en-US" sz="3200" dirty="0" smtClean="0"/>
            </a:br>
            <a:r>
              <a:rPr lang="en-US" sz="3200" dirty="0" smtClean="0"/>
              <a:t>M + eˉ → M⁺    +2eˉ  </a:t>
            </a:r>
            <a:br>
              <a:rPr lang="en-US" sz="3200" dirty="0" smtClean="0"/>
            </a:br>
            <a:r>
              <a:rPr lang="en-US" sz="3200" dirty="0"/>
              <a:t/>
            </a:r>
            <a:br>
              <a:rPr lang="en-US" sz="3200" dirty="0"/>
            </a:br>
            <a:r>
              <a:rPr lang="ar-IQ" sz="3200" dirty="0"/>
              <a:t/>
            </a:r>
            <a:br>
              <a:rPr lang="ar-IQ" sz="3200" dirty="0"/>
            </a:br>
            <a:r>
              <a:rPr lang="en-US" sz="3200" dirty="0" smtClean="0"/>
              <a:t>- if you take CH</a:t>
            </a:r>
            <a:r>
              <a:rPr lang="en-US" sz="2000" dirty="0" smtClean="0"/>
              <a:t>4</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t>
            </a:r>
            <a:br>
              <a:rPr lang="en-US" sz="2000" dirty="0" smtClean="0"/>
            </a:br>
            <a:r>
              <a:rPr lang="en-US" sz="2000" dirty="0"/>
              <a:t/>
            </a:r>
            <a:br>
              <a:rPr lang="en-US" sz="2000" dirty="0"/>
            </a:br>
            <a:endParaRPr lang="ar-IQ"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60828"/>
            <a:ext cx="6552728" cy="27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706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62674"/>
          </a:xfrm>
        </p:spPr>
        <p:txBody>
          <a:bodyPr/>
          <a:lstStyle/>
          <a:p>
            <a:endParaRPr lang="ar-IQ"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268760"/>
            <a:ext cx="6819900" cy="363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92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txBody>
          <a:bodyPr>
            <a:normAutofit/>
          </a:bodyPr>
          <a:lstStyle/>
          <a:p>
            <a:pPr algn="l"/>
            <a:r>
              <a:rPr lang="en-US" sz="2800" dirty="0" smtClean="0">
                <a:solidFill>
                  <a:srgbClr val="FF0000"/>
                </a:solidFill>
              </a:rPr>
              <a:t>The order of energy required to remove electron is as follows :</a:t>
            </a:r>
            <a:r>
              <a:rPr lang="en-US" sz="2800" dirty="0" smtClean="0"/>
              <a:t> </a:t>
            </a:r>
            <a:br>
              <a:rPr lang="en-US" sz="2800" dirty="0" smtClean="0"/>
            </a:br>
            <a:r>
              <a:rPr lang="en-US" sz="2800" dirty="0" smtClean="0"/>
              <a:t>δ electron  ˃ non-conjugated ¶ &gt; conjugated ¶ &gt; non bonding or lone pair of electrons</a:t>
            </a:r>
            <a:endParaRPr lang="ar-IQ" sz="2800" dirty="0"/>
          </a:p>
        </p:txBody>
      </p:sp>
    </p:spTree>
    <p:extLst>
      <p:ext uri="{BB962C8B-B14F-4D97-AF65-F5344CB8AC3E}">
        <p14:creationId xmlns:p14="http://schemas.microsoft.com/office/powerpoint/2010/main" val="62848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06690"/>
          </a:xfrm>
        </p:spPr>
        <p:txBody>
          <a:bodyPr>
            <a:normAutofit/>
          </a:bodyPr>
          <a:lstStyle/>
          <a:p>
            <a:pPr algn="l"/>
            <a:r>
              <a:rPr lang="en-US" sz="2800" dirty="0" smtClean="0">
                <a:solidFill>
                  <a:srgbClr val="002060"/>
                </a:solidFill>
              </a:rPr>
              <a:t>* </a:t>
            </a:r>
            <a:r>
              <a:rPr lang="en-US" sz="2800" dirty="0" smtClean="0">
                <a:solidFill>
                  <a:srgbClr val="FF0000"/>
                </a:solidFill>
              </a:rPr>
              <a:t>Most molecules show a peak for the molecular ion, the stability of which is usually in the order :</a:t>
            </a:r>
            <a:br>
              <a:rPr lang="en-US" sz="2800" dirty="0" smtClean="0">
                <a:solidFill>
                  <a:srgbClr val="FF0000"/>
                </a:solidFill>
              </a:rPr>
            </a:br>
            <a:r>
              <a:rPr lang="en-US" sz="2800" dirty="0" smtClean="0">
                <a:solidFill>
                  <a:srgbClr val="002060"/>
                </a:solidFill>
              </a:rPr>
              <a:t>Aromatic &gt; Conjugated acyclic </a:t>
            </a:r>
            <a:r>
              <a:rPr lang="en-US" sz="2800" dirty="0" err="1" smtClean="0">
                <a:solidFill>
                  <a:srgbClr val="002060"/>
                </a:solidFill>
              </a:rPr>
              <a:t>polyenes</a:t>
            </a:r>
            <a:r>
              <a:rPr lang="en-US" sz="2800" dirty="0" smtClean="0">
                <a:solidFill>
                  <a:srgbClr val="002060"/>
                </a:solidFill>
              </a:rPr>
              <a:t>&gt; </a:t>
            </a:r>
            <a:r>
              <a:rPr lang="en-US" sz="2800" dirty="0" err="1" smtClean="0">
                <a:solidFill>
                  <a:srgbClr val="002060"/>
                </a:solidFill>
              </a:rPr>
              <a:t>Alicyclics</a:t>
            </a:r>
            <a:r>
              <a:rPr lang="en-US" sz="2800" dirty="0">
                <a:solidFill>
                  <a:srgbClr val="002060"/>
                </a:solidFill>
              </a:rPr>
              <a:t> </a:t>
            </a:r>
            <a:r>
              <a:rPr lang="en-US" sz="2800" dirty="0" smtClean="0">
                <a:solidFill>
                  <a:srgbClr val="002060"/>
                </a:solidFill>
              </a:rPr>
              <a:t>&gt; n-hydrocarbons &gt; ketones &gt; ethers &gt; Branched chain hydrocarbons &gt; Alcohols</a:t>
            </a:r>
            <a:endParaRPr lang="ar-IQ" sz="2800" dirty="0">
              <a:solidFill>
                <a:srgbClr val="002060"/>
              </a:solidFill>
            </a:endParaRPr>
          </a:p>
        </p:txBody>
      </p:sp>
    </p:spTree>
    <p:extLst>
      <p:ext uri="{BB962C8B-B14F-4D97-AF65-F5344CB8AC3E}">
        <p14:creationId xmlns:p14="http://schemas.microsoft.com/office/powerpoint/2010/main" val="2346420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3935</TotalTime>
  <Words>126</Words>
  <Application>Microsoft Office PowerPoint</Application>
  <PresentationFormat>عرض على الشاشة (3:4)‏</PresentationFormat>
  <Paragraphs>18</Paragraphs>
  <Slides>29</Slides>
  <Notes>1</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نسق Office</vt:lpstr>
      <vt:lpstr> instrumentation  Mass spectrometry Dr: leaqaa Abd Al-Redha</vt:lpstr>
      <vt:lpstr>*  (MS) is super potent technique      - To give M.Wt     -molecular formula     - Elements represent       - structural information (fragmentation pattern)  </vt:lpstr>
      <vt:lpstr>The mass spectrometer performs 3 essential functions: 1st  it subjects molecules to bombardment by stream of high energy electrons, converting some of molecules to ions which accelerated in an electric field.  2nd ,the accelerated ions are separated according to their m/z ratio in a magnetic or electric field. Finally,the ions that have a particular m/z ratio are detected ,amplified and recorder then give mass spectrum       </vt:lpstr>
      <vt:lpstr>Basic principle: a charged particles moving in a magnetic field           *degree of deflection depends on mass/charge          deflected less    - heavier molecule    more charged     = deflected more -</vt:lpstr>
      <vt:lpstr>Probably the most useful information you should be able to obtain from a MS spectrum is the molecular weight of the sample. •  This will often be the heaviest ion observed from the  sample provided this ion is stable enough to be observed     </vt:lpstr>
      <vt:lpstr>Electron Ionization (EIMS):   the basic idea ,wn can used one electront to ionized the molecule  M + eˉ → M⁺    +2eˉ     - if you take CH4        </vt:lpstr>
      <vt:lpstr>عرض تقديمي في PowerPoint</vt:lpstr>
      <vt:lpstr>The order of energy required to remove electron is as follows :  δ electron  ˃ non-conjugated ¶ &gt; conjugated ¶ &gt; non bonding or lone pair of electrons</vt:lpstr>
      <vt:lpstr>* Most molecules show a peak for the molecular ion, the stability of which is usually in the order : Aromatic &gt; Conjugated acyclic polyenes&gt; Alicyclics &gt; n-hydrocarbons &gt; ketones &gt; ethers &gt; Branched chain hydrocarbons &gt; Alcohols</vt:lpstr>
      <vt:lpstr>عرض تقديمي في PowerPoint</vt:lpstr>
      <vt:lpstr>عرض تقديمي في PowerPoint</vt:lpstr>
      <vt:lpstr>عرض تقديمي في PowerPoint</vt:lpstr>
      <vt:lpstr>عرض تقديمي في PowerPoint</vt:lpstr>
      <vt:lpstr>عرض تقديمي في PowerPoint</vt:lpstr>
      <vt:lpstr>  2- Heterolytic cleavage: *Alkyl halide :                                                                                                           * Alcohol:                                                       =        Ethers*  </vt:lpstr>
      <vt:lpstr>عرض تقديمي في PowerPoint</vt:lpstr>
      <vt:lpstr> * Rearrangement reactions accompanied by transfer of atoms:    1- Scrambling                                            fragmentation giving rise to stable carbocation:     ex-   M⁺  from Alkyl benzen undergoes at benzylic bond and final product is 7 membered cyclic ion known as          Tropylium ion       </vt:lpstr>
      <vt:lpstr>       3- McLafferty rearrangement: (intramolecular atomic rearrangment)      * must have  γ-H = an unsaturation point               </vt:lpstr>
      <vt:lpstr>عرض تقديمي في PowerPoint</vt:lpstr>
      <vt:lpstr>عرض تقديمي في PowerPoint</vt:lpstr>
      <vt:lpstr>عرض تقديمي في PowerPoint</vt:lpstr>
      <vt:lpstr>Isotopes - most elements common to organic cpds r mixtures of isotopes. - the existence of atomic isotopes in nature accounts for the appearance of M+1 and  M+2 peaks in a mass spectrum. - organic cpds containing only C,H,O and N usually have relatively small M+1 and M+2 Peaks.         </vt:lpstr>
      <vt:lpstr>عرض تقديمي في PowerPoint</vt:lpstr>
      <vt:lpstr>ISOTOPES: MS is particularly valuable for cpds w contain Cl and Br: - if one S atom is present,M+2 is ≈   4% of M⁺ - if one Cl atom is present, M+2 is ≈ 33% of M⁺ - = = Br atom is present ,M+2 is ≈ to M⁺         </vt:lpstr>
      <vt:lpstr>Mass spectrum with chlorine       </vt:lpstr>
      <vt:lpstr>عرض تقديمي في PowerPoint</vt:lpstr>
      <vt:lpstr>Carbone rule: * for cpds containing only C,H and O the following formula can be used to determine the # C in the molecule:   </vt:lpstr>
      <vt:lpstr>Can determine the molecular formula of unknown organic cpd whose mass spectral data is given in the table below:     </vt:lpstr>
      <vt:lpstr>Nitrogen rule: - if a cpd with even  # N(no N or even)= give even (M⁺) , - if cpd with odd  # N= (M⁺) will be  odd  ex:     C2H5NH2                       M⁺= 45            H2NCH2CH2NH2           M⁺=60             (CH3)3CH                  M⁺=58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User</dc:creator>
  <cp:lastModifiedBy>Windows User</cp:lastModifiedBy>
  <cp:revision>139</cp:revision>
  <dcterms:created xsi:type="dcterms:W3CDTF">2018-04-20T18:03:32Z</dcterms:created>
  <dcterms:modified xsi:type="dcterms:W3CDTF">2019-01-08T15:41:55Z</dcterms:modified>
</cp:coreProperties>
</file>